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314" r:id="rId3"/>
    <p:sldId id="319" r:id="rId4"/>
    <p:sldId id="320" r:id="rId5"/>
    <p:sldId id="321" r:id="rId6"/>
    <p:sldId id="301" r:id="rId7"/>
    <p:sldId id="304" r:id="rId8"/>
    <p:sldId id="315" r:id="rId9"/>
    <p:sldId id="31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Ирина Клейн" initials="ИК" lastIdx="0" clrIdx="0">
    <p:extLst>
      <p:ext uri="{19B8F6BF-5375-455C-9EA6-DF929625EA0E}">
        <p15:presenceInfo xmlns:p15="http://schemas.microsoft.com/office/powerpoint/2012/main" userId="Ирина Клей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CBD6"/>
    <a:srgbClr val="D62530"/>
    <a:srgbClr val="3E4F62"/>
    <a:srgbClr val="1D6D7D"/>
    <a:srgbClr val="316884"/>
    <a:srgbClr val="E44B4E"/>
    <a:srgbClr val="EAEFF7"/>
    <a:srgbClr val="D2DEEF"/>
    <a:srgbClr val="618D97"/>
    <a:srgbClr val="ED1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75" autoAdjust="0"/>
    <p:restoredTop sz="94660"/>
  </p:normalViewPr>
  <p:slideViewPr>
    <p:cSldViewPr snapToGrid="0">
      <p:cViewPr varScale="1">
        <p:scale>
          <a:sx n="83" d="100"/>
          <a:sy n="83" d="100"/>
        </p:scale>
        <p:origin x="92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53CDA-DBCC-458B-B359-80E9A73527B9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E537-BCD8-43F4-B8B7-AE668BEBE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031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53CDA-DBCC-458B-B359-80E9A73527B9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E537-BCD8-43F4-B8B7-AE668BEBE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636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53CDA-DBCC-458B-B359-80E9A73527B9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E537-BCD8-43F4-B8B7-AE668BEBE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413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53CDA-DBCC-458B-B359-80E9A73527B9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E537-BCD8-43F4-B8B7-AE668BEBE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58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53CDA-DBCC-458B-B359-80E9A73527B9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E537-BCD8-43F4-B8B7-AE668BEBE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251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53CDA-DBCC-458B-B359-80E9A73527B9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E537-BCD8-43F4-B8B7-AE668BEBE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14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53CDA-DBCC-458B-B359-80E9A73527B9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E537-BCD8-43F4-B8B7-AE668BEBE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648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53CDA-DBCC-458B-B359-80E9A73527B9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E537-BCD8-43F4-B8B7-AE668BEBE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993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53CDA-DBCC-458B-B359-80E9A73527B9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E537-BCD8-43F4-B8B7-AE668BEBE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416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53CDA-DBCC-458B-B359-80E9A73527B9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E537-BCD8-43F4-B8B7-AE668BEBE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473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53CDA-DBCC-458B-B359-80E9A73527B9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DE537-BCD8-43F4-B8B7-AE668BEBE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68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53CDA-DBCC-458B-B359-80E9A73527B9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DE537-BCD8-43F4-B8B7-AE668BEBE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356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18" Type="http://schemas.openxmlformats.org/officeDocument/2006/relationships/image" Target="../media/image29.jpeg"/><Relationship Id="rId3" Type="http://schemas.openxmlformats.org/officeDocument/2006/relationships/image" Target="../media/image14.jpeg"/><Relationship Id="rId21" Type="http://schemas.openxmlformats.org/officeDocument/2006/relationships/image" Target="../media/image32.pn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17" Type="http://schemas.openxmlformats.org/officeDocument/2006/relationships/image" Target="../media/image28.jpeg"/><Relationship Id="rId2" Type="http://schemas.openxmlformats.org/officeDocument/2006/relationships/image" Target="../media/image3.png"/><Relationship Id="rId16" Type="http://schemas.openxmlformats.org/officeDocument/2006/relationships/image" Target="../media/image27.jpeg"/><Relationship Id="rId20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5" Type="http://schemas.openxmlformats.org/officeDocument/2006/relationships/image" Target="../media/image26.jpeg"/><Relationship Id="rId10" Type="http://schemas.openxmlformats.org/officeDocument/2006/relationships/image" Target="../media/image21.jpeg"/><Relationship Id="rId19" Type="http://schemas.openxmlformats.org/officeDocument/2006/relationships/image" Target="../media/image30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Relationship Id="rId1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2485505"/>
            <a:ext cx="12192000" cy="1637607"/>
          </a:xfrm>
          <a:prstGeom prst="rect">
            <a:avLst/>
          </a:prstGeom>
          <a:solidFill>
            <a:srgbClr val="3E4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2732747"/>
            <a:ext cx="12192000" cy="1149295"/>
          </a:xfrm>
        </p:spPr>
        <p:txBody>
          <a:bodyPr anchor="t">
            <a:noAutofit/>
          </a:bodyPr>
          <a:lstStyle/>
          <a:p>
            <a:pPr defTabSz="685800" eaLnBrk="0" fontAlgn="base" hangingPunct="0">
              <a:spcAft>
                <a:spcPct val="0"/>
              </a:spcAft>
            </a:pPr>
            <a:r>
              <a:rPr lang="ru-RU" altLang="ru-RU" sz="3600" b="1" dirty="0">
                <a:solidFill>
                  <a:schemeClr val="bg1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Arial" panose="020B0604020202020204" pitchFamily="34" charset="0"/>
              </a:rPr>
              <a:t>Казахстанский фармацевтический вестник </a:t>
            </a:r>
            <a:br>
              <a:rPr lang="ru-RU" altLang="ru-RU" sz="3600" b="1" dirty="0">
                <a:solidFill>
                  <a:schemeClr val="bg1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altLang="ru-RU" sz="3600" b="1" dirty="0">
                <a:solidFill>
                  <a:schemeClr val="bg1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Arial" panose="020B0604020202020204" pitchFamily="34" charset="0"/>
              </a:rPr>
              <a:t>сегодня</a:t>
            </a:r>
            <a:endParaRPr lang="ru-RU" sz="3600" b="1" dirty="0">
              <a:solidFill>
                <a:schemeClr val="bg1"/>
              </a:solidFill>
              <a:latin typeface="Montserrat" panose="00000500000000000000" pitchFamily="50" charset="-5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" y="4486615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2000" i="1" dirty="0">
                <a:solidFill>
                  <a:srgbClr val="D62530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Arial" panose="020B0604020202020204" pitchFamily="34" charset="0"/>
              </a:rPr>
              <a:t>С заботой о здоровье народа!</a:t>
            </a:r>
            <a:endParaRPr lang="ru-RU" sz="1200" i="1" dirty="0">
              <a:solidFill>
                <a:srgbClr val="D62530"/>
              </a:solidFill>
              <a:latin typeface="Montserrat" panose="00000500000000000000" pitchFamily="50" charset="-52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336" y="975933"/>
            <a:ext cx="3961327" cy="1146069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>
            <a:stCxn id="14" idx="6"/>
          </p:cNvCxnSpPr>
          <p:nvPr/>
        </p:nvCxnSpPr>
        <p:spPr>
          <a:xfrm>
            <a:off x="945729" y="5974045"/>
            <a:ext cx="8406089" cy="0"/>
          </a:xfrm>
          <a:prstGeom prst="line">
            <a:avLst/>
          </a:prstGeom>
          <a:ln>
            <a:solidFill>
              <a:srgbClr val="3E4F6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6480621" y="5354773"/>
            <a:ext cx="1014152" cy="461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54CED6"/>
                </a:solidFill>
                <a:latin typeface="Montserrat" panose="00000500000000000000" pitchFamily="50" charset="-52"/>
                <a:ea typeface="Calibri" panose="020F0502020204030204" pitchFamily="34" charset="0"/>
                <a:cs typeface="Calibri" panose="020F0502020204030204" pitchFamily="34" charset="0"/>
              </a:rPr>
              <a:t>2025</a:t>
            </a:r>
            <a:endParaRPr lang="ru-RU" sz="1400" dirty="0">
              <a:latin typeface="Montserrat" panose="00000500000000000000" pitchFamily="50" charset="-52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9558" y="5354773"/>
            <a:ext cx="1072342" cy="461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50" charset="-52"/>
                <a:ea typeface="Calibri" panose="020F0502020204030204" pitchFamily="34" charset="0"/>
                <a:cs typeface="Calibri" panose="020F0502020204030204" pitchFamily="34" charset="0"/>
              </a:rPr>
              <a:t>1995</a:t>
            </a:r>
            <a:endParaRPr lang="ru-RU" sz="14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50184" y="5354773"/>
            <a:ext cx="1030778" cy="461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bg1">
                    <a:lumMod val="75000"/>
                  </a:schemeClr>
                </a:solidFill>
                <a:latin typeface="Montserrat" panose="00000500000000000000" pitchFamily="50" charset="-52"/>
                <a:cs typeface="Calibri" panose="020F0502020204030204" pitchFamily="34" charset="0"/>
              </a:rPr>
              <a:t>2003</a:t>
            </a:r>
            <a:endParaRPr lang="ru-RU" sz="1400" dirty="0">
              <a:solidFill>
                <a:schemeClr val="bg1">
                  <a:lumMod val="7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49246" y="5354773"/>
            <a:ext cx="1014153" cy="461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50" charset="-52"/>
                <a:ea typeface="Calibri" panose="020F0502020204030204" pitchFamily="34" charset="0"/>
                <a:cs typeface="Calibri" panose="020F0502020204030204" pitchFamily="34" charset="0"/>
              </a:rPr>
              <a:t>2016</a:t>
            </a:r>
            <a:endParaRPr lang="ru-RU" sz="1400" dirty="0">
              <a:solidFill>
                <a:schemeClr val="bg1">
                  <a:lumMod val="6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59392" y="5354773"/>
            <a:ext cx="1047403" cy="461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50" charset="-52"/>
                <a:ea typeface="Calibri" panose="020F0502020204030204" pitchFamily="34" charset="0"/>
                <a:cs typeface="Calibri" panose="020F0502020204030204" pitchFamily="34" charset="0"/>
              </a:rPr>
              <a:t>2020</a:t>
            </a:r>
            <a:endParaRPr lang="ru-RU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32122" y="5917241"/>
            <a:ext cx="113607" cy="113607"/>
          </a:xfrm>
          <a:prstGeom prst="ellipse">
            <a:avLst/>
          </a:prstGeom>
          <a:solidFill>
            <a:srgbClr val="3E4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408769" y="5917241"/>
            <a:ext cx="113607" cy="113607"/>
          </a:xfrm>
          <a:prstGeom prst="ellipse">
            <a:avLst/>
          </a:prstGeom>
          <a:solidFill>
            <a:srgbClr val="3E4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899518" y="5917241"/>
            <a:ext cx="113607" cy="113607"/>
          </a:xfrm>
          <a:prstGeom prst="ellipse">
            <a:avLst/>
          </a:prstGeom>
          <a:solidFill>
            <a:srgbClr val="3E4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390267" y="5917240"/>
            <a:ext cx="113607" cy="113607"/>
          </a:xfrm>
          <a:prstGeom prst="ellipse">
            <a:avLst/>
          </a:prstGeom>
          <a:solidFill>
            <a:srgbClr val="3E4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900414" y="5917240"/>
            <a:ext cx="113607" cy="113607"/>
          </a:xfrm>
          <a:prstGeom prst="ellipse">
            <a:avLst/>
          </a:prstGeom>
          <a:solidFill>
            <a:srgbClr val="3E4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2316" y="5051331"/>
            <a:ext cx="1187335" cy="1187335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0335109" y="6280160"/>
            <a:ext cx="12417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3E4F62"/>
                </a:solidFill>
              </a:rPr>
              <a:t>p</a:t>
            </a:r>
            <a:r>
              <a:rPr lang="ru-RU" sz="1400" dirty="0">
                <a:solidFill>
                  <a:srgbClr val="3E4F62"/>
                </a:solidFill>
              </a:rPr>
              <a:t>harmnews</a:t>
            </a:r>
            <a:r>
              <a:rPr lang="en-US" sz="1400" dirty="0">
                <a:solidFill>
                  <a:srgbClr val="3E4F62"/>
                </a:solidFill>
              </a:rPr>
              <a:t>.</a:t>
            </a:r>
            <a:r>
              <a:rPr lang="ru-RU" sz="1400" dirty="0">
                <a:solidFill>
                  <a:srgbClr val="3E4F62"/>
                </a:solidFill>
              </a:rPr>
              <a:t>kz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968599" y="5354773"/>
            <a:ext cx="1014152" cy="461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D62530"/>
                </a:solidFill>
                <a:latin typeface="Montserrat" panose="00000500000000000000" pitchFamily="50" charset="-52"/>
                <a:ea typeface="Calibri" panose="020F0502020204030204" pitchFamily="34" charset="0"/>
                <a:cs typeface="Calibri" panose="020F0502020204030204" pitchFamily="34" charset="0"/>
              </a:rPr>
              <a:t>2026</a:t>
            </a:r>
            <a:endParaRPr lang="ru-RU" sz="1400" dirty="0">
              <a:solidFill>
                <a:srgbClr val="D62530"/>
              </a:solidFill>
              <a:latin typeface="Montserrat" panose="00000500000000000000" pitchFamily="50" charset="-52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8428553" y="5917239"/>
            <a:ext cx="113607" cy="113607"/>
          </a:xfrm>
          <a:prstGeom prst="ellipse">
            <a:avLst/>
          </a:prstGeom>
          <a:solidFill>
            <a:srgbClr val="3E4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963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9366" y="1189414"/>
            <a:ext cx="11712633" cy="368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3E4F62"/>
                </a:solidFill>
                <a:latin typeface="Montserrat" panose="00000500000000000000" pitchFamily="50" charset="-52"/>
              </a:rPr>
              <a:t>Как в 2026 году фармкомпании достучаться до тех, кто реально принимает решения?</a:t>
            </a:r>
            <a:endParaRPr lang="ru-RU" sz="1400" b="1" dirty="0">
              <a:solidFill>
                <a:srgbClr val="3E4F62"/>
              </a:solidFill>
              <a:latin typeface="Montserrat" panose="00000500000000000000" pitchFamily="50" charset="-52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73578" y="852023"/>
            <a:ext cx="11618422" cy="0"/>
          </a:xfrm>
          <a:prstGeom prst="line">
            <a:avLst/>
          </a:prstGeom>
          <a:ln w="12700">
            <a:solidFill>
              <a:srgbClr val="54CE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0" y="852023"/>
            <a:ext cx="573578" cy="0"/>
          </a:xfrm>
          <a:prstGeom prst="line">
            <a:avLst/>
          </a:prstGeom>
          <a:ln w="12700">
            <a:solidFill>
              <a:srgbClr val="4955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809" y="438496"/>
            <a:ext cx="1448391" cy="291916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793971" y="2376821"/>
            <a:ext cx="6398029" cy="1774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ru-RU" sz="1600" dirty="0">
                <a:solidFill>
                  <a:srgbClr val="3E4F62"/>
                </a:solidFill>
                <a:latin typeface="Montserra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Фрагментированная аудитория</a:t>
            </a: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ru-RU" sz="1600" dirty="0">
                <a:solidFill>
                  <a:srgbClr val="3E4F62"/>
                </a:solidFill>
                <a:latin typeface="Montserra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Низкое доверие к массовой рекламе</a:t>
            </a: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ru-RU" sz="1600" dirty="0">
                <a:solidFill>
                  <a:srgbClr val="3E4F62"/>
                </a:solidFill>
                <a:latin typeface="Montserrat" panose="00000500000000000000" pitchFamily="50" charset="-52"/>
              </a:rPr>
              <a:t>Жёсткие регуляторные требования к продвижению ЛС</a:t>
            </a:r>
            <a:endParaRPr lang="ru-RU" sz="1600" dirty="0">
              <a:solidFill>
                <a:srgbClr val="3E4F62"/>
              </a:solidFill>
              <a:latin typeface="Montserrat" panose="000005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73578" y="3809654"/>
            <a:ext cx="11970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3E4F62"/>
                </a:solidFill>
                <a:latin typeface="Montserra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Провизор</a:t>
            </a:r>
            <a:endParaRPr lang="ru-RU" sz="1400" dirty="0">
              <a:solidFill>
                <a:srgbClr val="3E4F62"/>
              </a:solidFill>
              <a:latin typeface="Montserrat" panose="00000500000000000000" pitchFamily="50" charset="-52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509330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D62530"/>
                </a:solidFill>
                <a:latin typeface="Montserra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Время «</a:t>
            </a:r>
            <a:r>
              <a:rPr lang="ru-RU" sz="2800" b="1" dirty="0">
                <a:solidFill>
                  <a:srgbClr val="D62530"/>
                </a:solidFill>
                <a:latin typeface="Montserra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ПРОСТО РАЗМЕЩЕНИЯ</a:t>
            </a:r>
            <a:r>
              <a:rPr lang="ru-RU" sz="2800" dirty="0">
                <a:solidFill>
                  <a:srgbClr val="D62530"/>
                </a:solidFill>
                <a:latin typeface="Montserra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» прошло</a:t>
            </a:r>
            <a:endParaRPr lang="ru-RU" sz="2800" dirty="0">
              <a:solidFill>
                <a:srgbClr val="D62530"/>
              </a:solidFill>
              <a:latin typeface="Montserrat" panose="00000500000000000000" pitchFamily="50" charset="-5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5927854"/>
            <a:ext cx="12192000" cy="338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i="1" dirty="0">
                <a:solidFill>
                  <a:srgbClr val="3E4F62"/>
                </a:solidFill>
                <a:latin typeface="Montserra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Нужен прямой и доверительный канал к провизорам, врачам, дистрибьюторам и госсектору.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7" y="2370484"/>
            <a:ext cx="1204356" cy="120435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859" y="2382706"/>
            <a:ext cx="1061537" cy="120859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487" y="2388971"/>
            <a:ext cx="1169286" cy="119658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76230" y="3701934"/>
            <a:ext cx="15552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rgbClr val="3E4F62"/>
                </a:solidFill>
                <a:latin typeface="Montserra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Госсектор/</a:t>
            </a:r>
            <a:br>
              <a:rPr lang="ru-RU" sz="1400" dirty="0">
                <a:solidFill>
                  <a:srgbClr val="3E4F62"/>
                </a:solidFill>
                <a:latin typeface="Montserra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3E4F62"/>
                </a:solidFill>
                <a:latin typeface="Montserra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дистрибьютор</a:t>
            </a:r>
            <a:endParaRPr lang="ru-RU" sz="1400" dirty="0">
              <a:solidFill>
                <a:srgbClr val="3E4F62"/>
              </a:solidFill>
              <a:latin typeface="Montserrat" panose="00000500000000000000" pitchFamily="50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0527" y="3809653"/>
            <a:ext cx="6543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rgbClr val="3E4F62"/>
                </a:solidFill>
                <a:latin typeface="Montserra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Врач</a:t>
            </a:r>
            <a:endParaRPr lang="ru-RU" sz="1400" dirty="0"/>
          </a:p>
        </p:txBody>
      </p:sp>
      <p:sp>
        <p:nvSpPr>
          <p:cNvPr id="5" name="Овал 4"/>
          <p:cNvSpPr/>
          <p:nvPr/>
        </p:nvSpPr>
        <p:spPr>
          <a:xfrm>
            <a:off x="5652654" y="2663195"/>
            <a:ext cx="124691" cy="124691"/>
          </a:xfrm>
          <a:prstGeom prst="ellipse">
            <a:avLst/>
          </a:prstGeom>
          <a:solidFill>
            <a:srgbClr val="3EC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652653" y="3242672"/>
            <a:ext cx="124691" cy="124691"/>
          </a:xfrm>
          <a:prstGeom prst="ellipse">
            <a:avLst/>
          </a:prstGeom>
          <a:solidFill>
            <a:srgbClr val="3EC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652653" y="3838750"/>
            <a:ext cx="124691" cy="124691"/>
          </a:xfrm>
          <a:prstGeom prst="ellipse">
            <a:avLst/>
          </a:prstGeom>
          <a:solidFill>
            <a:srgbClr val="3EC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087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9743" y="964407"/>
            <a:ext cx="98444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E4F62"/>
                </a:solidFill>
                <a:latin typeface="Montserrat" panose="00000500000000000000" pitchFamily="50" charset="-52"/>
              </a:rPr>
              <a:t>Мы превратили 30-летний авторитет «Казфармвестника» в современную мультимедийную экосистему, где ваша реклама работает как рекомендация от коллеги</a:t>
            </a:r>
            <a:endParaRPr lang="ru-RU" sz="1200" dirty="0">
              <a:solidFill>
                <a:srgbClr val="495568"/>
              </a:solidFill>
              <a:latin typeface="Montserrat" panose="00000500000000000000" pitchFamily="50" charset="-52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9743" y="400012"/>
            <a:ext cx="7962436" cy="3381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3E4F62"/>
                </a:solidFill>
                <a:latin typeface="Montserrat" panose="00000500000000000000" pitchFamily="50" charset="-52"/>
              </a:rPr>
              <a:t>Pharmnews.kz — единственная платформа, которой доверяют 30 лет</a:t>
            </a:r>
            <a:endParaRPr lang="ru-RU" sz="1600" b="1" dirty="0">
              <a:solidFill>
                <a:srgbClr val="3E4F62"/>
              </a:solidFill>
              <a:latin typeface="Montserrat" panose="00000500000000000000" pitchFamily="50" charset="-52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73578" y="852023"/>
            <a:ext cx="11618422" cy="0"/>
          </a:xfrm>
          <a:prstGeom prst="line">
            <a:avLst/>
          </a:prstGeom>
          <a:ln w="12700">
            <a:solidFill>
              <a:srgbClr val="54CE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0" y="852023"/>
            <a:ext cx="573578" cy="0"/>
          </a:xfrm>
          <a:prstGeom prst="line">
            <a:avLst/>
          </a:prstGeom>
          <a:ln w="12700">
            <a:solidFill>
              <a:srgbClr val="4955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809" y="438496"/>
            <a:ext cx="1448391" cy="291916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524327" y="2497269"/>
            <a:ext cx="185789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54CED6"/>
                </a:solidFill>
                <a:latin typeface="Montserrat" panose="00000500000000000000" pitchFamily="50" charset="-52"/>
                <a:ea typeface="Calibri" panose="020F0502020204030204" pitchFamily="34" charset="0"/>
                <a:cs typeface="Calibri" panose="020F0502020204030204" pitchFamily="34" charset="0"/>
              </a:rPr>
              <a:t>1995</a:t>
            </a:r>
            <a:br>
              <a:rPr lang="ru-RU" sz="1400" dirty="0">
                <a:solidFill>
                  <a:srgbClr val="495568"/>
                </a:solidFill>
                <a:latin typeface="Montserrat" panose="00000500000000000000" pitchFamily="50" charset="-52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200" dirty="0">
                <a:solidFill>
                  <a:srgbClr val="3E4F62"/>
                </a:solidFill>
                <a:latin typeface="Montserrat" panose="00000500000000000000" pitchFamily="50" charset="-52"/>
              </a:rPr>
              <a:t>Первый номер газеты</a:t>
            </a:r>
            <a:endParaRPr lang="ru-RU" sz="900" dirty="0">
              <a:solidFill>
                <a:srgbClr val="3E4F62"/>
              </a:solidFill>
              <a:latin typeface="Montserrat" panose="00000500000000000000" pitchFamily="50" charset="-52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415095" y="2497268"/>
            <a:ext cx="141593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54CED6"/>
                </a:solidFill>
                <a:latin typeface="Montserrat" panose="00000500000000000000" pitchFamily="50" charset="-52"/>
                <a:ea typeface="Calibri" panose="020F0502020204030204" pitchFamily="34" charset="0"/>
                <a:cs typeface="Calibri" panose="020F0502020204030204" pitchFamily="34" charset="0"/>
              </a:rPr>
              <a:t>2026</a:t>
            </a:r>
            <a:br>
              <a:rPr lang="ru-RU" sz="2000" dirty="0">
                <a:solidFill>
                  <a:srgbClr val="495568"/>
                </a:solidFill>
                <a:latin typeface="Montserrat" panose="00000500000000000000" pitchFamily="50" charset="-52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200" dirty="0">
                <a:solidFill>
                  <a:srgbClr val="3E4F62"/>
                </a:solidFill>
                <a:latin typeface="Montserrat" panose="00000500000000000000" pitchFamily="50" charset="-52"/>
              </a:rPr>
              <a:t>Работаем дальше</a:t>
            </a:r>
            <a:endParaRPr lang="ru-RU" sz="1200" dirty="0">
              <a:solidFill>
                <a:srgbClr val="3E4F62"/>
              </a:solidFill>
              <a:latin typeface="Montserrat" panose="00000500000000000000" pitchFamily="50" charset="-52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567875" y="2497269"/>
            <a:ext cx="136882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54CED6"/>
                </a:solidFill>
                <a:latin typeface="Montserrat" panose="00000500000000000000" pitchFamily="50" charset="-52"/>
                <a:cs typeface="Calibri" panose="020F0502020204030204" pitchFamily="34" charset="0"/>
              </a:rPr>
              <a:t>2003</a:t>
            </a:r>
            <a:br>
              <a:rPr lang="ru-RU" sz="1400" dirty="0">
                <a:solidFill>
                  <a:srgbClr val="495568"/>
                </a:solidFill>
                <a:latin typeface="Montserrat" panose="00000500000000000000" pitchFamily="50" charset="-52"/>
                <a:cs typeface="Calibri" panose="020F0502020204030204" pitchFamily="34" charset="0"/>
              </a:rPr>
            </a:br>
            <a:r>
              <a:rPr lang="ru-RU" sz="1200" dirty="0">
                <a:solidFill>
                  <a:srgbClr val="3E4F62"/>
                </a:solidFill>
                <a:latin typeface="Montserrat" panose="00000500000000000000" pitchFamily="50" charset="-52"/>
              </a:rPr>
              <a:t>Цветная печать</a:t>
            </a:r>
            <a:endParaRPr lang="ru-RU" sz="1200" dirty="0">
              <a:solidFill>
                <a:srgbClr val="3E4F62"/>
              </a:solidFill>
              <a:latin typeface="Montserrat" panose="00000500000000000000" pitchFamily="50" charset="-52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122356" y="2497268"/>
            <a:ext cx="185096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54CED6"/>
                </a:solidFill>
                <a:latin typeface="Montserrat" panose="00000500000000000000" pitchFamily="50" charset="-52"/>
                <a:ea typeface="Calibri" panose="020F0502020204030204" pitchFamily="34" charset="0"/>
                <a:cs typeface="Calibri" panose="020F0502020204030204" pitchFamily="34" charset="0"/>
              </a:rPr>
              <a:t>2016</a:t>
            </a:r>
            <a:br>
              <a:rPr lang="ru-RU" sz="1400" dirty="0">
                <a:solidFill>
                  <a:srgbClr val="495568"/>
                </a:solidFill>
                <a:latin typeface="Montserrat" panose="00000500000000000000" pitchFamily="50" charset="-52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200" dirty="0">
                <a:solidFill>
                  <a:srgbClr val="3E4F62"/>
                </a:solidFill>
                <a:latin typeface="Montserrat" panose="00000500000000000000" pitchFamily="50" charset="-52"/>
              </a:rPr>
              <a:t>Ребрендинг + портал</a:t>
            </a:r>
            <a:endParaRPr lang="ru-RU" sz="1200" dirty="0">
              <a:solidFill>
                <a:srgbClr val="3E4F62"/>
              </a:solidFill>
              <a:latin typeface="Montserrat" panose="00000500000000000000" pitchFamily="50" charset="-52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158976" y="2497268"/>
            <a:ext cx="190915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54CED6"/>
                </a:solidFill>
                <a:latin typeface="Montserrat" panose="00000500000000000000" pitchFamily="50" charset="-52"/>
                <a:ea typeface="Calibri" panose="020F0502020204030204" pitchFamily="34" charset="0"/>
                <a:cs typeface="Calibri" panose="020F0502020204030204" pitchFamily="34" charset="0"/>
              </a:rPr>
              <a:t>2020</a:t>
            </a:r>
            <a:br>
              <a:rPr lang="ru-RU" sz="1400" dirty="0">
                <a:solidFill>
                  <a:srgbClr val="495568"/>
                </a:solidFill>
                <a:latin typeface="Montserrat" panose="00000500000000000000" pitchFamily="50" charset="-52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200" dirty="0">
                <a:solidFill>
                  <a:srgbClr val="3E4F62"/>
                </a:solidFill>
                <a:latin typeface="Montserrat" panose="00000500000000000000" pitchFamily="50" charset="-52"/>
              </a:rPr>
              <a:t>Полная цифровизация</a:t>
            </a:r>
            <a:endParaRPr lang="ru-RU" sz="1200" dirty="0">
              <a:solidFill>
                <a:srgbClr val="3E4F62"/>
              </a:solidFill>
              <a:latin typeface="Montserrat" panose="00000500000000000000" pitchFamily="50" charset="-52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253784" y="2497268"/>
            <a:ext cx="197565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54CED6"/>
                </a:solidFill>
                <a:latin typeface="Montserrat" panose="00000500000000000000" pitchFamily="50" charset="-52"/>
                <a:ea typeface="Calibri" panose="020F0502020204030204" pitchFamily="34" charset="0"/>
                <a:cs typeface="Calibri" panose="020F0502020204030204" pitchFamily="34" charset="0"/>
              </a:rPr>
              <a:t>2023-2025</a:t>
            </a:r>
            <a:br>
              <a:rPr lang="ru-RU" sz="1400" dirty="0">
                <a:solidFill>
                  <a:srgbClr val="495568"/>
                </a:solidFill>
                <a:latin typeface="Montserrat" panose="00000500000000000000" pitchFamily="50" charset="-52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200" dirty="0">
                <a:solidFill>
                  <a:srgbClr val="3E4F62"/>
                </a:solidFill>
                <a:latin typeface="Montserrat" panose="00000500000000000000" pitchFamily="50" charset="-52"/>
              </a:rPr>
              <a:t>Аудио, видео, Telegram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9743" y="4067491"/>
            <a:ext cx="6436821" cy="2247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3E4F62"/>
                </a:solidFill>
                <a:latin typeface="Montserra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30 лет в сердце фармацевтики Казахстана</a:t>
            </a:r>
            <a:br>
              <a:rPr lang="ru-RU" sz="1600" b="1" dirty="0">
                <a:solidFill>
                  <a:srgbClr val="3E4F62"/>
                </a:solidFill>
                <a:latin typeface="Montserra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600" b="1" dirty="0">
              <a:solidFill>
                <a:srgbClr val="3E4F62"/>
              </a:solidFill>
              <a:latin typeface="Montserrat" panose="000005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D62530"/>
                </a:solidFill>
                <a:latin typeface="Montserra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Эксклюзивное издание </a:t>
            </a:r>
            <a:br>
              <a:rPr lang="ru-RU" sz="1600" dirty="0">
                <a:solidFill>
                  <a:srgbClr val="D62530"/>
                </a:solidFill>
                <a:latin typeface="Montserra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D62530"/>
                </a:solidFill>
                <a:latin typeface="Montserra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«Фармацевтический пульс Казахстана: </a:t>
            </a:r>
            <a:br>
              <a:rPr lang="ru-RU" sz="1600" dirty="0">
                <a:solidFill>
                  <a:srgbClr val="D62530"/>
                </a:solidFill>
                <a:latin typeface="Montserra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D62530"/>
                </a:solidFill>
                <a:latin typeface="Montserra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30 лет в движении» (на казахском и русском)</a:t>
            </a:r>
            <a:br>
              <a:rPr lang="ru-RU" sz="1600" dirty="0">
                <a:solidFill>
                  <a:srgbClr val="D62530"/>
                </a:solidFill>
                <a:latin typeface="Montserra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600" dirty="0">
              <a:solidFill>
                <a:srgbClr val="D62530"/>
              </a:solidFill>
              <a:latin typeface="Montserrat" panose="000005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3E4F62"/>
                </a:solidFill>
                <a:latin typeface="Montserra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История отрасли через архивы  </a:t>
            </a:r>
            <a:r>
              <a:rPr lang="ru-RU" sz="2400" b="1" dirty="0">
                <a:solidFill>
                  <a:srgbClr val="3ECBD6"/>
                </a:solidFill>
                <a:latin typeface="Montserra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8 640  </a:t>
            </a:r>
            <a:r>
              <a:rPr lang="ru-RU" sz="1600" dirty="0">
                <a:solidFill>
                  <a:srgbClr val="3E4F62"/>
                </a:solidFill>
                <a:latin typeface="Montserra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выпусков </a:t>
            </a:r>
            <a:endParaRPr lang="ru-RU" sz="1600" dirty="0">
              <a:solidFill>
                <a:srgbClr val="3E4F62"/>
              </a:solidFill>
              <a:latin typeface="Montserrat" panose="00000500000000000000" pitchFamily="50" charset="-52"/>
            </a:endParaRPr>
          </a:p>
        </p:txBody>
      </p:sp>
      <p:cxnSp>
        <p:nvCxnSpPr>
          <p:cNvPr id="27" name="Прямая соединительная линия 26"/>
          <p:cNvCxnSpPr>
            <a:stCxn id="28" idx="6"/>
          </p:cNvCxnSpPr>
          <p:nvPr/>
        </p:nvCxnSpPr>
        <p:spPr>
          <a:xfrm>
            <a:off x="1496474" y="2993285"/>
            <a:ext cx="10532043" cy="0"/>
          </a:xfrm>
          <a:prstGeom prst="line">
            <a:avLst/>
          </a:prstGeom>
          <a:ln>
            <a:solidFill>
              <a:srgbClr val="3E4F6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1382867" y="2936481"/>
            <a:ext cx="113607" cy="113607"/>
          </a:xfrm>
          <a:prstGeom prst="ellipse">
            <a:avLst/>
          </a:prstGeom>
          <a:solidFill>
            <a:srgbClr val="3E4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4988433" y="2936479"/>
            <a:ext cx="113607" cy="113607"/>
          </a:xfrm>
          <a:prstGeom prst="ellipse">
            <a:avLst/>
          </a:prstGeom>
          <a:solidFill>
            <a:srgbClr val="3E4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054147" y="2936479"/>
            <a:ext cx="113607" cy="113607"/>
          </a:xfrm>
          <a:prstGeom prst="ellipse">
            <a:avLst/>
          </a:prstGeom>
          <a:solidFill>
            <a:srgbClr val="3E4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9182207" y="2936480"/>
            <a:ext cx="113607" cy="113607"/>
          </a:xfrm>
          <a:prstGeom prst="ellipse">
            <a:avLst/>
          </a:prstGeom>
          <a:solidFill>
            <a:srgbClr val="3E4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11069114" y="2936480"/>
            <a:ext cx="113607" cy="113607"/>
          </a:xfrm>
          <a:prstGeom prst="ellipse">
            <a:avLst/>
          </a:prstGeom>
          <a:solidFill>
            <a:srgbClr val="3E4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3188728" y="2942199"/>
            <a:ext cx="113607" cy="113607"/>
          </a:xfrm>
          <a:prstGeom prst="ellipse">
            <a:avLst/>
          </a:prstGeom>
          <a:solidFill>
            <a:srgbClr val="3E4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75" b="15071"/>
          <a:stretch/>
        </p:blipFill>
        <p:spPr>
          <a:xfrm>
            <a:off x="1080285" y="1828329"/>
            <a:ext cx="717355" cy="740054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238"/>
          <a:stretch/>
        </p:blipFill>
        <p:spPr>
          <a:xfrm>
            <a:off x="4661637" y="1811219"/>
            <a:ext cx="767201" cy="752357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378" y="1813855"/>
            <a:ext cx="924727" cy="720074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6"/>
          <a:srcRect t="4060" r="24445" b="4247"/>
          <a:stretch/>
        </p:blipFill>
        <p:spPr>
          <a:xfrm>
            <a:off x="8661171" y="1812304"/>
            <a:ext cx="1042071" cy="71137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416"/>
          <a:stretch/>
        </p:blipFill>
        <p:spPr>
          <a:xfrm>
            <a:off x="2807007" y="1754102"/>
            <a:ext cx="910310" cy="8187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910" y="3868438"/>
            <a:ext cx="4395532" cy="253812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35" b="9723"/>
          <a:stretch/>
        </p:blipFill>
        <p:spPr>
          <a:xfrm>
            <a:off x="9620115" y="4071625"/>
            <a:ext cx="2408402" cy="240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5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0" y="4505498"/>
            <a:ext cx="12192000" cy="2119746"/>
          </a:xfrm>
          <a:prstGeom prst="rect">
            <a:avLst/>
          </a:prstGeom>
          <a:solidFill>
            <a:srgbClr val="3EC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73578" y="852023"/>
            <a:ext cx="11618422" cy="0"/>
          </a:xfrm>
          <a:prstGeom prst="line">
            <a:avLst/>
          </a:prstGeom>
          <a:ln w="12700">
            <a:solidFill>
              <a:srgbClr val="54CE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0" y="852023"/>
            <a:ext cx="573578" cy="0"/>
          </a:xfrm>
          <a:prstGeom prst="line">
            <a:avLst/>
          </a:prstGeom>
          <a:ln w="12700">
            <a:solidFill>
              <a:srgbClr val="4955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809" y="438496"/>
            <a:ext cx="1448391" cy="29191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9743" y="400012"/>
            <a:ext cx="5463355" cy="3381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3E4F62"/>
                </a:solidFill>
                <a:latin typeface="Montserrat" panose="00000500000000000000" pitchFamily="50" charset="-52"/>
              </a:rPr>
              <a:t>Профессиональный профиль аудитории сайта</a:t>
            </a:r>
            <a:endParaRPr lang="ru-RU" sz="1600" b="1" dirty="0">
              <a:solidFill>
                <a:srgbClr val="3E4F62"/>
              </a:solidFill>
              <a:latin typeface="Montserrat" panose="00000500000000000000" pitchFamily="50" charset="-52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97624"/>
            <a:ext cx="1399389" cy="9281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803" y="4597624"/>
            <a:ext cx="1399389" cy="93253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607" y="4597624"/>
            <a:ext cx="1399389" cy="9325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410" y="4597624"/>
            <a:ext cx="1397613" cy="93253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437" y="4597376"/>
            <a:ext cx="1399762" cy="9327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464" y="4597376"/>
            <a:ext cx="828981" cy="93277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711" y="4597376"/>
            <a:ext cx="1237872" cy="9284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848" y="4597376"/>
            <a:ext cx="1401364" cy="92840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4477" y="4597376"/>
            <a:ext cx="1237523" cy="92840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00"/>
          <a:stretch/>
        </p:blipFill>
        <p:spPr>
          <a:xfrm>
            <a:off x="-1" y="5593393"/>
            <a:ext cx="1396539" cy="93474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803" y="5593393"/>
            <a:ext cx="1401539" cy="93515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5" r="13602"/>
          <a:stretch/>
        </p:blipFill>
        <p:spPr>
          <a:xfrm>
            <a:off x="2926080" y="5593393"/>
            <a:ext cx="1388226" cy="93474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261" y="5598585"/>
            <a:ext cx="1399762" cy="92954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288" y="5593764"/>
            <a:ext cx="1401911" cy="93436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464" y="5593392"/>
            <a:ext cx="1417812" cy="93474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541" y="5593392"/>
            <a:ext cx="1260557" cy="93474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363" y="5601908"/>
            <a:ext cx="1234967" cy="92622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8" r="54614"/>
          <a:stretch/>
        </p:blipFill>
        <p:spPr>
          <a:xfrm>
            <a:off x="11399595" y="5601908"/>
            <a:ext cx="795176" cy="92622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78" y="1306904"/>
            <a:ext cx="11313622" cy="267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09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573578" y="852023"/>
            <a:ext cx="11618422" cy="0"/>
          </a:xfrm>
          <a:prstGeom prst="line">
            <a:avLst/>
          </a:prstGeom>
          <a:ln w="12700">
            <a:solidFill>
              <a:srgbClr val="54CE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0" y="852023"/>
            <a:ext cx="573578" cy="0"/>
          </a:xfrm>
          <a:prstGeom prst="line">
            <a:avLst/>
          </a:prstGeom>
          <a:ln w="12700">
            <a:solidFill>
              <a:srgbClr val="4955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809" y="438496"/>
            <a:ext cx="1448391" cy="29191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0220" y="415177"/>
            <a:ext cx="553068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</a:rPr>
              <a:t>Ваша реклама работает не только в Казахстане</a:t>
            </a:r>
            <a:endParaRPr lang="ru-RU" sz="1600" b="1" dirty="0">
              <a:solidFill>
                <a:srgbClr val="3E4F62"/>
              </a:solidFill>
              <a:latin typeface="Montserrat" panose="00000500000000000000" pitchFamily="50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0220" y="2141484"/>
            <a:ext cx="7700846" cy="960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</a:rPr>
              <a:t>Международное </a:t>
            </a:r>
            <a:br>
              <a:rPr lang="en-US" sz="2000" b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</a:rPr>
            </a:br>
            <a:r>
              <a:rPr lang="ru-RU" sz="2000" b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</a:rPr>
              <a:t>признание </a:t>
            </a:r>
            <a:endParaRPr lang="en-US" sz="2000" b="1" dirty="0">
              <a:solidFill>
                <a:srgbClr val="3E4F62"/>
              </a:solidFill>
              <a:latin typeface="Montserrat" panose="00000500000000000000" pitchFamily="50" charset="-52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115" y="1442201"/>
            <a:ext cx="6526328" cy="442701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90220" y="4200297"/>
            <a:ext cx="6096000" cy="87370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</a:rPr>
              <a:t>дополнительная ценность </a:t>
            </a:r>
            <a:br>
              <a:rPr lang="en-US" b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</a:rPr>
            </a:br>
            <a:r>
              <a:rPr lang="ru-RU" b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</a:rPr>
              <a:t>для глобальных брендов</a:t>
            </a:r>
            <a:endParaRPr lang="ru-RU" b="1" dirty="0">
              <a:solidFill>
                <a:srgbClr val="3E4F62"/>
              </a:solidFill>
              <a:latin typeface="Montserrat" panose="00000500000000000000" pitchFamily="50" charset="-52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0220" y="2811379"/>
            <a:ext cx="225254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>
                <a:solidFill>
                  <a:srgbClr val="D62530"/>
                </a:solidFill>
                <a:latin typeface="Montserrat" panose="00000500000000000000" pitchFamily="50" charset="-52"/>
                <a:ea typeface="Times New Roman" panose="02020603050405020304" pitchFamily="18" charset="0"/>
              </a:rPr>
              <a:t>это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3194531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138" y="1216563"/>
            <a:ext cx="6899563" cy="520460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86789" y="415369"/>
            <a:ext cx="6096000" cy="3381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3E4F62"/>
                </a:solidFill>
                <a:latin typeface="Montserrat" panose="00000500000000000000" pitchFamily="50" charset="-52"/>
              </a:rPr>
              <a:t>Источники трафика - доказательство лояльности </a:t>
            </a:r>
            <a:endParaRPr lang="ru-RU" sz="1600" b="1" dirty="0">
              <a:solidFill>
                <a:srgbClr val="3E4F62"/>
              </a:solidFill>
              <a:latin typeface="Montserrat" panose="000005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73578" y="852023"/>
            <a:ext cx="11618422" cy="0"/>
          </a:xfrm>
          <a:prstGeom prst="line">
            <a:avLst/>
          </a:prstGeom>
          <a:ln w="12700">
            <a:solidFill>
              <a:srgbClr val="54CE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0" y="852023"/>
            <a:ext cx="573578" cy="0"/>
          </a:xfrm>
          <a:prstGeom prst="line">
            <a:avLst/>
          </a:prstGeom>
          <a:ln w="12700">
            <a:solidFill>
              <a:srgbClr val="4955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809" y="438496"/>
            <a:ext cx="1448391" cy="29191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3579" y="1053503"/>
            <a:ext cx="116184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</a:rPr>
              <a:t>70% </a:t>
            </a:r>
            <a:r>
              <a:rPr lang="ru-RU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</a:rPr>
              <a:t>трафика - прямые заходы (Direct)</a:t>
            </a:r>
            <a:endParaRPr lang="ru-RU" dirty="0">
              <a:solidFill>
                <a:srgbClr val="3E4F62"/>
              </a:solidFill>
              <a:latin typeface="Montserrat" panose="00000500000000000000" pitchFamily="50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3578" y="4804144"/>
            <a:ext cx="4657898" cy="8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высочайший уровень доверия, которого нет ни у одной другой платформы</a:t>
            </a:r>
            <a:endParaRPr lang="ru-RU" sz="1400" b="1" dirty="0">
              <a:solidFill>
                <a:srgbClr val="3E4F62"/>
              </a:solidFill>
              <a:effectLst/>
              <a:latin typeface="Montserrat" panose="000005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3578" y="2207786"/>
            <a:ext cx="4680066" cy="244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Аудитория сама возвращается,</a:t>
            </a:r>
            <a:br>
              <a:rPr lang="ru-RU" sz="1600" b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сохраняет ссылки и приходит </a:t>
            </a:r>
            <a:br>
              <a:rPr lang="ru-RU" sz="1600" b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по рекомендациям коллег </a:t>
            </a:r>
            <a:br>
              <a:rPr lang="ru-RU" sz="1600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ваша реклама попадает </a:t>
            </a:r>
            <a:br>
              <a:rPr lang="ru-RU" sz="1600" b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к уже лояльным специалистам;</a:t>
            </a:r>
            <a:endParaRPr lang="ru-RU" sz="1400" b="1" dirty="0">
              <a:solidFill>
                <a:srgbClr val="3E4F62"/>
              </a:solidFill>
              <a:effectLst/>
              <a:latin typeface="Montserrat" panose="000005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57199" y="4156365"/>
            <a:ext cx="116379" cy="116379"/>
          </a:xfrm>
          <a:prstGeom prst="ellipse">
            <a:avLst/>
          </a:prstGeom>
          <a:solidFill>
            <a:srgbClr val="3EC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57199" y="4938635"/>
            <a:ext cx="116379" cy="116379"/>
          </a:xfrm>
          <a:prstGeom prst="ellipse">
            <a:avLst/>
          </a:prstGeom>
          <a:solidFill>
            <a:srgbClr val="3EC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73578" y="3174723"/>
            <a:ext cx="33169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D62530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Это значит: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973614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Прямая соединительная линия 17"/>
          <p:cNvCxnSpPr/>
          <p:nvPr/>
        </p:nvCxnSpPr>
        <p:spPr>
          <a:xfrm>
            <a:off x="573578" y="852023"/>
            <a:ext cx="11618422" cy="0"/>
          </a:xfrm>
          <a:prstGeom prst="line">
            <a:avLst/>
          </a:prstGeom>
          <a:ln w="12700">
            <a:solidFill>
              <a:srgbClr val="54CE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0" y="852023"/>
            <a:ext cx="573578" cy="0"/>
          </a:xfrm>
          <a:prstGeom prst="line">
            <a:avLst/>
          </a:prstGeom>
          <a:ln w="12700">
            <a:solidFill>
              <a:srgbClr val="4955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809" y="438496"/>
            <a:ext cx="1448391" cy="29191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0973" y="391858"/>
            <a:ext cx="20505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err="1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</a:rPr>
              <a:t>Мультиформаты</a:t>
            </a:r>
            <a:endParaRPr lang="ru-RU" sz="1600" b="1" dirty="0">
              <a:solidFill>
                <a:srgbClr val="3E4F62"/>
              </a:solidFill>
              <a:latin typeface="Montserrat" panose="00000500000000000000" pitchFamily="50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1396" y="3539633"/>
            <a:ext cx="1790757" cy="91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6 500+ </a:t>
            </a:r>
            <a:br>
              <a:rPr lang="ru-RU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читателей</a:t>
            </a:r>
            <a:endParaRPr lang="ru-RU" sz="1600" dirty="0">
              <a:solidFill>
                <a:srgbClr val="3E4F62"/>
              </a:solidFill>
              <a:latin typeface="Montserrat" panose="000005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3578" y="5676721"/>
            <a:ext cx="11618422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Ваше сообщение доносится через текст, аудио и видео — там, где удобно специалисту</a:t>
            </a:r>
            <a:endParaRPr lang="ru-RU" sz="1600" b="1" i="1" dirty="0">
              <a:solidFill>
                <a:srgbClr val="3E4F62"/>
              </a:solidFill>
              <a:latin typeface="Montserrat" panose="000005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0973" y="1289474"/>
            <a:ext cx="5455340" cy="368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Один партнёр — все каналы воздействия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420791" y="3527507"/>
            <a:ext cx="3133899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Аудиопроекты </a:t>
            </a:r>
            <a:br>
              <a:rPr lang="ru-RU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«Фармацевтический фронт» + </a:t>
            </a:r>
            <a:br>
              <a:rPr lang="ru-RU" b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«В помощь провизору»</a:t>
            </a:r>
            <a:endParaRPr lang="ru-RU" sz="1600" b="1" dirty="0">
              <a:solidFill>
                <a:srgbClr val="3E4F62"/>
              </a:solidFill>
              <a:latin typeface="Montserrat" panose="000005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83457" y="3535468"/>
            <a:ext cx="2428870" cy="1211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Pharmnews Media </a:t>
            </a:r>
            <a:br>
              <a:rPr lang="ru-RU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6 000+ </a:t>
            </a:r>
            <a:br>
              <a:rPr lang="ru-RU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подписчиков</a:t>
            </a:r>
            <a:endParaRPr lang="ru-RU" sz="1600" dirty="0">
              <a:solidFill>
                <a:srgbClr val="3E4F62"/>
              </a:solidFill>
              <a:latin typeface="Montserrat" panose="000005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57401" y="3539633"/>
            <a:ext cx="2260555" cy="9156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950+ </a:t>
            </a:r>
            <a:br>
              <a:rPr lang="ru-RU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профессионалов</a:t>
            </a:r>
            <a:endParaRPr lang="ru-RU" sz="1600" dirty="0">
              <a:solidFill>
                <a:srgbClr val="3E4F62"/>
              </a:solidFill>
              <a:latin typeface="Montserrat" panose="000005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41" y="2535601"/>
            <a:ext cx="926594" cy="92964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381" y="2529785"/>
            <a:ext cx="926594" cy="92964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595" y="2529785"/>
            <a:ext cx="926594" cy="92964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967" y="2532833"/>
            <a:ext cx="923546" cy="92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483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73578" y="852023"/>
            <a:ext cx="11618422" cy="0"/>
          </a:xfrm>
          <a:prstGeom prst="line">
            <a:avLst/>
          </a:prstGeom>
          <a:ln w="12700">
            <a:solidFill>
              <a:srgbClr val="54CE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0" y="852023"/>
            <a:ext cx="573578" cy="0"/>
          </a:xfrm>
          <a:prstGeom prst="line">
            <a:avLst/>
          </a:prstGeom>
          <a:ln w="12700">
            <a:solidFill>
              <a:srgbClr val="4955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809" y="438496"/>
            <a:ext cx="1448391" cy="29191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90973" y="1012465"/>
            <a:ext cx="103488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rgbClr val="3E4F62"/>
                </a:solidFill>
                <a:latin typeface="Montserrat" panose="00000500000000000000" pitchFamily="50" charset="-52"/>
              </a:rPr>
              <a:t>По данным партнеров увеличена узнаваемость препарата </a:t>
            </a:r>
            <a:r>
              <a:rPr lang="en-US" sz="2000" b="1" dirty="0">
                <a:solidFill>
                  <a:srgbClr val="3E4F62"/>
                </a:solidFill>
                <a:latin typeface="Montserrat" panose="00000500000000000000" pitchFamily="50" charset="-52"/>
              </a:rPr>
              <a:t>~</a:t>
            </a:r>
            <a:r>
              <a:rPr lang="ru-RU" sz="2000" b="1" dirty="0">
                <a:solidFill>
                  <a:srgbClr val="3E4F62"/>
                </a:solidFill>
                <a:latin typeface="Montserrat" panose="00000500000000000000" pitchFamily="50" charset="-52"/>
              </a:rPr>
              <a:t>42%</a:t>
            </a:r>
            <a:r>
              <a:rPr lang="ru-RU" sz="1600" dirty="0">
                <a:solidFill>
                  <a:srgbClr val="3E4F62"/>
                </a:solidFill>
                <a:latin typeface="Montserrat" panose="00000500000000000000" pitchFamily="50" charset="-52"/>
              </a:rPr>
              <a:t> за 3 месяца через нативную статью + подкаст</a:t>
            </a:r>
          </a:p>
          <a:p>
            <a:pPr lvl="0"/>
            <a:endParaRPr lang="ru-RU" sz="1600" dirty="0">
              <a:solidFill>
                <a:srgbClr val="3E4F62"/>
              </a:solidFill>
              <a:latin typeface="Montserrat" panose="00000500000000000000" pitchFamily="50" charset="-52"/>
            </a:endParaRPr>
          </a:p>
          <a:p>
            <a:pPr lvl="0"/>
            <a:r>
              <a:rPr lang="ru-RU" sz="2000" b="1" dirty="0">
                <a:solidFill>
                  <a:srgbClr val="3E4F62"/>
                </a:solidFill>
                <a:latin typeface="Montserrat" panose="00000500000000000000" pitchFamily="50" charset="-52"/>
              </a:rPr>
              <a:t>180+ </a:t>
            </a:r>
            <a:r>
              <a:rPr lang="ru-RU" sz="1600" dirty="0">
                <a:solidFill>
                  <a:srgbClr val="3E4F62"/>
                </a:solidFill>
                <a:latin typeface="Montserrat" panose="00000500000000000000" pitchFamily="50" charset="-52"/>
              </a:rPr>
              <a:t>лидов из аптечных сетей после спонсорства аудиорубрики</a:t>
            </a:r>
          </a:p>
          <a:p>
            <a:pPr lvl="0"/>
            <a:endParaRPr lang="ru-RU" sz="1600" dirty="0">
              <a:solidFill>
                <a:srgbClr val="3E4F62"/>
              </a:solidFill>
              <a:latin typeface="Montserrat" panose="00000500000000000000" pitchFamily="50" charset="-52"/>
            </a:endParaRPr>
          </a:p>
          <a:p>
            <a:pPr lvl="0"/>
            <a:r>
              <a:rPr lang="ru-RU" sz="1600" dirty="0">
                <a:solidFill>
                  <a:srgbClr val="3E4F62"/>
                </a:solidFill>
                <a:latin typeface="Montserrat" panose="00000500000000000000" pitchFamily="50" charset="-52"/>
              </a:rPr>
              <a:t>Статья про биоаналоги (КФК) - </a:t>
            </a:r>
            <a:r>
              <a:rPr lang="ru-RU" sz="2000" b="1" dirty="0">
                <a:solidFill>
                  <a:srgbClr val="3E4F62"/>
                </a:solidFill>
                <a:latin typeface="Montserrat" panose="00000500000000000000" pitchFamily="50" charset="-52"/>
              </a:rPr>
              <a:t>11 000+</a:t>
            </a:r>
            <a:r>
              <a:rPr lang="ru-RU" sz="1600" b="1" dirty="0">
                <a:solidFill>
                  <a:srgbClr val="3E4F62"/>
                </a:solidFill>
                <a:latin typeface="Montserrat" panose="00000500000000000000" pitchFamily="50" charset="-52"/>
              </a:rPr>
              <a:t> </a:t>
            </a:r>
            <a:r>
              <a:rPr lang="ru-RU" sz="1600" dirty="0">
                <a:solidFill>
                  <a:srgbClr val="3E4F62"/>
                </a:solidFill>
                <a:latin typeface="Montserrat" panose="00000500000000000000" pitchFamily="50" charset="-52"/>
              </a:rPr>
              <a:t>просмотров за месяц (профессиональный интерес)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207" y="2224277"/>
            <a:ext cx="310884" cy="20401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207" y="2873571"/>
            <a:ext cx="315781" cy="29357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206" y="3544658"/>
            <a:ext cx="310884" cy="31333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206" y="4233286"/>
            <a:ext cx="310884" cy="31333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206" y="4897862"/>
            <a:ext cx="310884" cy="33536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206" y="5584469"/>
            <a:ext cx="310884" cy="337601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490973" y="390944"/>
            <a:ext cx="35285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3E4F62"/>
                </a:solidFill>
                <a:latin typeface="Montserrat" panose="00000500000000000000" pitchFamily="50" charset="-52"/>
              </a:rPr>
              <a:t>Результаты наших партнёров</a:t>
            </a:r>
          </a:p>
        </p:txBody>
      </p:sp>
      <p:sp>
        <p:nvSpPr>
          <p:cNvPr id="19" name="Овал 18"/>
          <p:cNvSpPr/>
          <p:nvPr/>
        </p:nvSpPr>
        <p:spPr>
          <a:xfrm>
            <a:off x="374594" y="1163781"/>
            <a:ext cx="116379" cy="116379"/>
          </a:xfrm>
          <a:prstGeom prst="ellipse">
            <a:avLst/>
          </a:prstGeom>
          <a:solidFill>
            <a:srgbClr val="3EC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74594" y="1956823"/>
            <a:ext cx="116379" cy="116379"/>
          </a:xfrm>
          <a:prstGeom prst="ellipse">
            <a:avLst/>
          </a:prstGeom>
          <a:solidFill>
            <a:srgbClr val="3EC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374594" y="2519738"/>
            <a:ext cx="116379" cy="116379"/>
          </a:xfrm>
          <a:prstGeom prst="ellipse">
            <a:avLst/>
          </a:prstGeom>
          <a:solidFill>
            <a:srgbClr val="3ECB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94" y="3054494"/>
            <a:ext cx="11512606" cy="346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440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162"/>
            <a:ext cx="12192000" cy="481123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3578" y="973635"/>
            <a:ext cx="112720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3E4F62"/>
                </a:solidFill>
                <a:latin typeface="Montserrat" panose="00000500000000000000" pitchFamily="50" charset="-52"/>
              </a:rPr>
              <a:t>Давайте сделаем вашу рекламу самой эффективной в 2026 году</a:t>
            </a:r>
            <a:endParaRPr lang="ru-RU" sz="2400" dirty="0">
              <a:solidFill>
                <a:srgbClr val="3E4F62"/>
              </a:solidFill>
              <a:latin typeface="Montserrat" panose="00000500000000000000" pitchFamily="50" charset="-52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73578" y="852023"/>
            <a:ext cx="11618422" cy="0"/>
          </a:xfrm>
          <a:prstGeom prst="line">
            <a:avLst/>
          </a:prstGeom>
          <a:ln w="12700">
            <a:solidFill>
              <a:srgbClr val="54CE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0" y="852023"/>
            <a:ext cx="573578" cy="0"/>
          </a:xfrm>
          <a:prstGeom prst="line">
            <a:avLst/>
          </a:prstGeom>
          <a:ln w="12700">
            <a:solidFill>
              <a:srgbClr val="4955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809" y="438496"/>
            <a:ext cx="1448391" cy="291916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573578" y="1602390"/>
            <a:ext cx="112720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3E4F62"/>
                </a:solidFill>
                <a:latin typeface="Montserrat" panose="00000500000000000000" pitchFamily="50" charset="-52"/>
              </a:rPr>
              <a:t>Запланируем размещение уже на 2 квартал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4951760"/>
            <a:ext cx="12191999" cy="1436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3E4F62"/>
                </a:solidFill>
                <a:latin typeface="Montserra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Каримова Саёра</a:t>
            </a:r>
            <a:endParaRPr lang="ru-RU" sz="1400" b="1" dirty="0">
              <a:solidFill>
                <a:srgbClr val="3E4F62"/>
              </a:solidFill>
              <a:latin typeface="Montserrat" panose="000005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Key Account Manager </a:t>
            </a:r>
            <a:r>
              <a:rPr lang="en-US" sz="1600" dirty="0" err="1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PharmIT</a:t>
            </a:r>
            <a:endParaRPr lang="ru-RU" sz="1400" dirty="0">
              <a:solidFill>
                <a:srgbClr val="3E4F62"/>
              </a:solidFill>
              <a:latin typeface="Montserrat" panose="000005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manager03@pharmit.kz</a:t>
            </a:r>
            <a:endParaRPr lang="ru-RU" sz="1400" dirty="0">
              <a:solidFill>
                <a:srgbClr val="3E4F62"/>
              </a:solidFill>
              <a:latin typeface="Montserrat" panose="000005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</a:rPr>
              <a:t>+7 708 </a:t>
            </a:r>
            <a:r>
              <a:rPr lang="en-US" sz="1600" dirty="0">
                <a:solidFill>
                  <a:srgbClr val="3E4F62"/>
                </a:solidFill>
                <a:latin typeface="Montserrat" panose="00000500000000000000" pitchFamily="50" charset="-52"/>
                <a:ea typeface="Times New Roman" panose="02020603050405020304" pitchFamily="18" charset="0"/>
              </a:rPr>
              <a:t>312 7075</a:t>
            </a:r>
            <a:endParaRPr lang="ru-RU" sz="1600" dirty="0">
              <a:solidFill>
                <a:srgbClr val="3E4F62"/>
              </a:solidFill>
              <a:latin typeface="Montserrat" panose="00000500000000000000" pitchFamily="50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862" y="6073828"/>
            <a:ext cx="325030" cy="3238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862" y="5686503"/>
            <a:ext cx="325030" cy="32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8851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14805</TotalTime>
  <Words>374</Words>
  <Application>Microsoft Office PowerPoint</Application>
  <PresentationFormat>Широкоэкранный</PresentationFormat>
  <Paragraphs>58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Montserrat</vt:lpstr>
      <vt:lpstr>Тема Office</vt:lpstr>
      <vt:lpstr>Казахстанский фармацевтический вестник  сегодня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Фёдор Чередниченко</dc:creator>
  <cp:lastModifiedBy>Саёра Каримова</cp:lastModifiedBy>
  <cp:revision>400</cp:revision>
  <dcterms:created xsi:type="dcterms:W3CDTF">2018-04-10T12:58:52Z</dcterms:created>
  <dcterms:modified xsi:type="dcterms:W3CDTF">2026-06-19T06:37:19Z</dcterms:modified>
</cp:coreProperties>
</file>